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tadata" ContentType="application/binary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"/>
  </p:notesMasterIdLst>
  <p:sldIdLst>
    <p:sldId id="256" r:id="rId5"/>
    <p:sldId id="257" r:id="rId4"/>
    <p:sldId id="258" r:id="rId3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10969625" cy="61706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" roundtripDataSignature="AMtx7mhQ3tBUQi5bpBH/gRacCwppiNRe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804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3.xml"/><Relationship Id="rId4" Type="http://schemas.openxmlformats.org/officeDocument/2006/relationships/slide" Target="slides/slide2.xml"/><Relationship Id="rId5" Type="http://schemas.openxmlformats.org/officeDocument/2006/relationships/slide" Target="slides/slide1.xml"/><Relationship Id="rId6" Type="http://customschemas.google.com/relationships/presentationmetadata" Target="metadata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horizontal " userDrawn="1">
  <p:cSld name="Title horizontal 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69625" cy="2049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 descr="fit@hcmus · GitHu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0495" y="5589158"/>
            <a:ext cx="1092317" cy="45058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7200" y="2602898"/>
            <a:ext cx="9268637" cy="1507549"/>
          </a:xfrm>
          <a:ln w="0">
            <a:noFill/>
          </a:ln>
          <a:effectLst/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Presentation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7B0DFCC-F037-4745-849A-E2902A32AC76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547200" y="4241130"/>
            <a:ext cx="9268637" cy="125436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noProof="1"/>
              <a:t>Name, Department, Date</a:t>
            </a: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325">
          <p15:clr>
            <a:srgbClr val="FBAE40"/>
          </p15:clr>
        </p15:guide>
        <p15:guide id="2" pos="6185">
          <p15:clr>
            <a:srgbClr val="FBAE40"/>
          </p15:clr>
        </p15:guide>
        <p15:guide id="3" orient="horz" pos="1639">
          <p15:clr>
            <a:srgbClr val="FBAE40"/>
          </p15:clr>
        </p15:guide>
        <p15:guide id="4" orient="horz" pos="2590">
          <p15:clr>
            <a:srgbClr val="FBAE40"/>
          </p15:clr>
        </p15:guide>
        <p15:guide id="5" orient="horz" pos="2669">
          <p15:clr>
            <a:srgbClr val="FBAE40"/>
          </p15:clr>
        </p15:guide>
        <p15:guide id="6" orient="horz" pos="3463">
          <p15:clr>
            <a:srgbClr val="FBAE40"/>
          </p15:clr>
        </p15:guide>
        <p15:guide id="7" orient="horz" pos="1943">
          <p15:clr>
            <a:srgbClr val="FBAE40"/>
          </p15:clr>
        </p15:guide>
        <p15:guide id="8" orient="horz" pos="204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 logo horizontal " userDrawn="1">
  <p:cSld name="White logo horizontal 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-1"/>
            <a:ext cx="10969625" cy="6102967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Insert photo</a:t>
            </a:r>
          </a:p>
        </p:txBody>
      </p:sp>
      <p:sp>
        <p:nvSpPr>
          <p:cNvPr id="6" name="Logo">
            <a:extLst>
              <a:ext uri="{FF2B5EF4-FFF2-40B4-BE49-F238E27FC236}">
                <a16:creationId xmlns:a16="http://schemas.microsoft.com/office/drawing/2014/main" id="{0C8D7868-566A-E406-AA76-0F7E438D3810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9672212" y="5561282"/>
            <a:ext cx="1231531" cy="506144"/>
          </a:xfrm>
          <a:blipFill>
            <a:blip r:embed="rId3"/>
            <a:stretch>
              <a:fillRect/>
            </a:stretch>
          </a:blipFill>
        </p:spPr>
        <p:txBody>
          <a:bodyPr anchor="t" anchorCtr="0"/>
          <a:lstStyle>
            <a:lvl1pPr marL="0" indent="0" algn="l">
              <a:buFontTx/>
              <a:buNone/>
              <a:defRPr sz="100">
                <a:noFill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 </a:t>
            </a:r>
            <a:endParaRPr lang="de-DE"/>
          </a:p>
        </p:txBody>
      </p:sp>
      <p:pic>
        <p:nvPicPr>
          <p:cNvPr id="7" name="Google Shape;33;p5" descr="fit@hcmus · GitHub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9672213" y="5561282"/>
            <a:ext cx="1160600" cy="478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84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 logo vertical " userDrawn="1">
  <p:cSld name="White logo vertical 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0909301" cy="61704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Insert photo</a:t>
            </a:r>
          </a:p>
        </p:txBody>
      </p:sp>
      <p:pic>
        <p:nvPicPr>
          <p:cNvPr id="56" name="Google Shape;56;p11" descr="fit@hcmus · GitHu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16983" y="5719819"/>
            <a:ext cx="1092317" cy="450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686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 Content " userDrawn="1">
  <p:cSld name="OBJEC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/>
          <p:nvPr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775" rIns="0" bIns="0" anchor="t" anchorCtr="0">
            <a:normAutofit/>
          </a:bodyPr>
          <a:lstStyle/>
          <a:p>
            <a:pPr marL="0" marR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55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205200" y="5666400"/>
            <a:ext cx="288290" cy="41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63" name="Google Shape;63;p12" descr="fit@hcmus · GitHub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40495" y="5589158"/>
            <a:ext cx="1092317" cy="45058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hapter_titleonly"/>
          <p:cNvSpPr>
            <a:spLocks noGrp="1"/>
          </p:cNvSpPr>
          <p:nvPr>
            <p:ph type="body" sz="quarter" idx="15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endParaRPr lang="en-US" noProof="1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5CC74776-286D-45CF-B42A-A491ED08B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00" y="648000"/>
            <a:ext cx="10558800" cy="388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Inhaltsplatzhalter 4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05200" y="1296000"/>
            <a:ext cx="105588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128">
          <p15:clr>
            <a:srgbClr val="FBAE40"/>
          </p15:clr>
        </p15:guide>
        <p15:guide id="2" pos="67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8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 Vertical contents " userDrawn="1">
  <p:cSld name="TWO_OBJECT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/>
          <p:nvPr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775" rIns="0" bIns="0" anchor="t" anchorCtr="0">
            <a:normAutofit/>
          </a:bodyPr>
          <a:lstStyle/>
          <a:p>
            <a:pPr marL="0" marR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55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205200" y="5666400"/>
            <a:ext cx="288290" cy="41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71" name="Google Shape;71;p13" descr="fit@hcmus · GitHub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40495" y="5589158"/>
            <a:ext cx="1092317" cy="45058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hapter_titleonly"/>
          <p:cNvSpPr>
            <a:spLocks noGrp="1"/>
          </p:cNvSpPr>
          <p:nvPr>
            <p:ph type="body" sz="quarter" idx="15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endParaRPr lang="en-US" noProof="1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5CC74776-286D-45CF-B42A-A491ED08B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00" y="648000"/>
            <a:ext cx="10558800" cy="388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4914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5853600" y="1295999"/>
            <a:ext cx="4914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128">
          <p15:clr>
            <a:srgbClr val="FBAE40"/>
          </p15:clr>
        </p15:guide>
        <p15:guide id="2" pos="67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89">
          <p15:clr>
            <a:srgbClr val="FBAE40"/>
          </p15:clr>
        </p15:guide>
        <p15:guide id="8" pos="3225">
          <p15:clr>
            <a:srgbClr val="FBAE40"/>
          </p15:clr>
        </p15:guide>
        <p15:guide id="9" pos="368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 Vertical contents " userDrawn="1">
  <p:cSld name="OBJECT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/>
          <p:nvPr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775" rIns="0" bIns="0" anchor="t" anchorCtr="0">
            <a:normAutofit/>
          </a:bodyPr>
          <a:lstStyle/>
          <a:p>
            <a:pPr marL="0" marR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55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205200" y="5666400"/>
            <a:ext cx="288290" cy="41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80" name="Google Shape;80;p14" descr="fit@hcmus · GitHub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40495" y="5589158"/>
            <a:ext cx="1092317" cy="45058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hapter_titleonly"/>
          <p:cNvSpPr>
            <a:spLocks noGrp="1"/>
          </p:cNvSpPr>
          <p:nvPr>
            <p:ph type="body" sz="quarter" idx="15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endParaRPr lang="en-US" noProof="1"/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5CC74776-286D-45CF-B42A-A491ED08B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00" y="648000"/>
            <a:ext cx="10558800" cy="388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00600" y="1296000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7596000" y="1295999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128">
          <p15:clr>
            <a:srgbClr val="FBAE40"/>
          </p15:clr>
        </p15:guide>
        <p15:guide id="2" pos="67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89">
          <p15:clr>
            <a:srgbClr val="FBAE40"/>
          </p15:clr>
        </p15:guide>
        <p15:guide id="8" pos="2126">
          <p15:clr>
            <a:srgbClr val="FBAE40"/>
          </p15:clr>
        </p15:guide>
        <p15:guide id="9" pos="2455">
          <p15:clr>
            <a:srgbClr val="FBAE40"/>
          </p15:clr>
        </p15:guide>
        <p15:guide id="10" pos="4453">
          <p15:clr>
            <a:srgbClr val="FBAE40"/>
          </p15:clr>
        </p15:guide>
        <p15:guide id="11" pos="478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 Vertical contents " userDrawn="1">
  <p:cSld name="4 Vertical contents 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/>
          <p:nvPr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775" rIns="0" bIns="0" anchor="t" anchorCtr="0">
            <a:normAutofit/>
          </a:bodyPr>
          <a:lstStyle/>
          <a:p>
            <a:pPr marL="0" marR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55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sldNum" idx="12"/>
          </p:nvPr>
        </p:nvSpPr>
        <p:spPr>
          <a:xfrm>
            <a:off x="205200" y="5666400"/>
            <a:ext cx="288290" cy="41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90" name="Google Shape;90;p15" descr="fit@hcmus · GitHub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40495" y="5589158"/>
            <a:ext cx="1092317" cy="45058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hapter_titleonly"/>
          <p:cNvSpPr>
            <a:spLocks noGrp="1"/>
          </p:cNvSpPr>
          <p:nvPr>
            <p:ph type="body" sz="quarter" idx="15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endParaRPr lang="en-US" noProof="1"/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5CC74776-286D-45CF-B42A-A491ED08B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00" y="648000"/>
            <a:ext cx="10558800" cy="388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7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5399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877600" y="1295400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550000" y="1295399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0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8222400" y="1295400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128">
          <p15:clr>
            <a:srgbClr val="FBAE40"/>
          </p15:clr>
        </p15:guide>
        <p15:guide id="2" pos="67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89">
          <p15:clr>
            <a:srgbClr val="FBAE40"/>
          </p15:clr>
        </p15:guide>
        <p15:guide id="8" pos="1731">
          <p15:clr>
            <a:srgbClr val="FBAE40"/>
          </p15:clr>
        </p15:guide>
        <p15:guide id="9" pos="1810">
          <p15:clr>
            <a:srgbClr val="FBAE40"/>
          </p15:clr>
        </p15:guide>
        <p15:guide id="10" pos="3417">
          <p15:clr>
            <a:srgbClr val="FBAE40"/>
          </p15:clr>
        </p15:guide>
        <p15:guide id="11" pos="3495">
          <p15:clr>
            <a:srgbClr val="FBAE40"/>
          </p15:clr>
        </p15:guide>
        <p15:guide id="12" pos="5098">
          <p15:clr>
            <a:srgbClr val="FBAE40"/>
          </p15:clr>
        </p15:guide>
        <p15:guide id="13" pos="517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 Horizontal contents " userDrawn="1">
  <p:cSld name="2 Horizontal contents 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>
            <a:spLocks noGrp="1"/>
          </p:cNvSpPr>
          <p:nvPr>
            <p:ph type="sldNum" idx="12"/>
          </p:nvPr>
        </p:nvSpPr>
        <p:spPr>
          <a:xfrm>
            <a:off x="205200" y="5666400"/>
            <a:ext cx="288290" cy="41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98" name="Google Shape;98;p16" descr="fit@hcmus · GitHub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40495" y="5589158"/>
            <a:ext cx="1092317" cy="45058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hapter_titleonly"/>
          <p:cNvSpPr>
            <a:spLocks noGrp="1"/>
          </p:cNvSpPr>
          <p:nvPr>
            <p:ph type="body" sz="quarter" idx="15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endParaRPr lang="en-US" noProof="1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5CC74776-286D-45CF-B42A-A491ED08B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00" y="648000"/>
            <a:ext cx="10558800" cy="388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105588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105588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128">
          <p15:clr>
            <a:srgbClr val="FBAE40"/>
          </p15:clr>
        </p15:guide>
        <p15:guide id="2" pos="67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89">
          <p15:clr>
            <a:srgbClr val="FBAE40"/>
          </p15:clr>
        </p15:guide>
        <p15:guide id="8" orient="horz" pos="2113">
          <p15:clr>
            <a:srgbClr val="FBAE40"/>
          </p15:clr>
        </p15:guide>
        <p15:guide id="9" orient="horz" pos="219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 x 2 Contents " userDrawn="1">
  <p:cSld name="2 x 2 Contents 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/>
          <p:nvPr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775" rIns="0" bIns="0" anchor="t" anchorCtr="0">
            <a:normAutofit/>
          </a:bodyPr>
          <a:lstStyle/>
          <a:p>
            <a:pPr marL="0" marR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55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ldNum" idx="12"/>
          </p:nvPr>
        </p:nvSpPr>
        <p:spPr>
          <a:xfrm>
            <a:off x="205200" y="5666400"/>
            <a:ext cx="288290" cy="41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108" name="Google Shape;108;p17" descr="fit@hcmus · GitHub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40495" y="5589158"/>
            <a:ext cx="1092317" cy="45058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hapter_titleonly"/>
          <p:cNvSpPr>
            <a:spLocks noGrp="1"/>
          </p:cNvSpPr>
          <p:nvPr>
            <p:ph type="body" sz="quarter" idx="15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endParaRPr lang="en-US" noProof="1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5CC74776-286D-45CF-B42A-A491ED08B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00" y="648000"/>
            <a:ext cx="10558800" cy="388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5850000" y="1295999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5850000" y="34812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128">
          <p15:clr>
            <a:srgbClr val="FBAE40"/>
          </p15:clr>
        </p15:guide>
        <p15:guide id="2" pos="67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89">
          <p15:clr>
            <a:srgbClr val="FBAE40"/>
          </p15:clr>
        </p15:guide>
        <p15:guide id="8" orient="horz" pos="2113">
          <p15:clr>
            <a:srgbClr val="FBAE40"/>
          </p15:clr>
        </p15:guide>
        <p15:guide id="9" orient="horz" pos="2192">
          <p15:clr>
            <a:srgbClr val="FBAE40"/>
          </p15:clr>
        </p15:guide>
        <p15:guide id="10" pos="3225">
          <p15:clr>
            <a:srgbClr val="FBAE40"/>
          </p15:clr>
        </p15:guide>
        <p15:guide id="11" pos="368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 x 2 Contents " userDrawn="1">
  <p:cSld name="3 x 2 Contents 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/>
          <p:nvPr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775" rIns="0" bIns="0" anchor="t" anchorCtr="0">
            <a:normAutofit/>
          </a:bodyPr>
          <a:lstStyle/>
          <a:p>
            <a:pPr marL="0" marR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55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205200" y="5666400"/>
            <a:ext cx="288290" cy="41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2" name="Chapter_titleonly"/>
          <p:cNvSpPr>
            <a:spLocks noGrp="1"/>
          </p:cNvSpPr>
          <p:nvPr>
            <p:ph type="body" sz="quarter" idx="15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endParaRPr lang="en-US" noProof="1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5CC74776-286D-45CF-B42A-A491ED08B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00" y="648000"/>
            <a:ext cx="10558800" cy="388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3900600" y="1295999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7596000" y="1295999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7" name="Content Placeholder 4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half" idx="4" hasCustomPrompt="1"/>
          </p:nvPr>
        </p:nvSpPr>
        <p:spPr>
          <a:xfrm>
            <a:off x="39006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9" name="Content Placeholder 6"/>
          <p:cNvSpPr>
            <a:spLocks noGrp="1"/>
          </p:cNvSpPr>
          <p:nvPr>
            <p:ph sz="half" idx="6" hasCustomPrompt="1"/>
          </p:nvPr>
        </p:nvSpPr>
        <p:spPr>
          <a:xfrm>
            <a:off x="75960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128">
          <p15:clr>
            <a:srgbClr val="FBAE40"/>
          </p15:clr>
        </p15:guide>
        <p15:guide id="2" pos="67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89">
          <p15:clr>
            <a:srgbClr val="FBAE40"/>
          </p15:clr>
        </p15:guide>
        <p15:guide id="8" pos="2126">
          <p15:clr>
            <a:srgbClr val="FBAE40"/>
          </p15:clr>
        </p15:guide>
        <p15:guide id="9" pos="2457">
          <p15:clr>
            <a:srgbClr val="FBAE40"/>
          </p15:clr>
        </p15:guide>
        <p15:guide id="10" pos="4453">
          <p15:clr>
            <a:srgbClr val="FBAE40"/>
          </p15:clr>
        </p15:guide>
        <p15:guide id="11" pos="4782">
          <p15:clr>
            <a:srgbClr val="FBAE40"/>
          </p15:clr>
        </p15:guide>
        <p15:guide id="12" orient="horz" pos="2113">
          <p15:clr>
            <a:srgbClr val="FBAE40"/>
          </p15:clr>
        </p15:guide>
        <p15:guide id="13" orient="horz" pos="219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 x 2 Contents " userDrawn="1">
  <p:cSld name="4 x 2 Contents 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/>
          <p:nvPr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775" rIns="0" bIns="0" anchor="t" anchorCtr="0">
            <a:normAutofit/>
          </a:bodyPr>
          <a:lstStyle/>
          <a:p>
            <a:pPr marL="0" marR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55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sldNum" idx="12"/>
          </p:nvPr>
        </p:nvSpPr>
        <p:spPr>
          <a:xfrm>
            <a:off x="205200" y="5666400"/>
            <a:ext cx="288290" cy="41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 dirty="0"/>
          </a:p>
        </p:txBody>
      </p:sp>
      <p:sp>
        <p:nvSpPr>
          <p:cNvPr id="14" name="Chapter_titleonly"/>
          <p:cNvSpPr>
            <a:spLocks noGrp="1"/>
          </p:cNvSpPr>
          <p:nvPr>
            <p:ph type="body" sz="quarter" idx="15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endParaRPr lang="en-US" noProof="1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5CC74776-286D-45CF-B42A-A491ED08B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00" y="648000"/>
            <a:ext cx="10558800" cy="388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2877600" y="1295999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5550000" y="12960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half" idx="7" hasCustomPrompt="1"/>
          </p:nvPr>
        </p:nvSpPr>
        <p:spPr>
          <a:xfrm>
            <a:off x="8222400" y="1295999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0" name="Content Placeholder 5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1" name="Content Placeholder 6"/>
          <p:cNvSpPr>
            <a:spLocks noGrp="1"/>
          </p:cNvSpPr>
          <p:nvPr>
            <p:ph sz="half" idx="4" hasCustomPrompt="1"/>
          </p:nvPr>
        </p:nvSpPr>
        <p:spPr>
          <a:xfrm>
            <a:off x="28776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55500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3" name="Content Placeholder 8"/>
          <p:cNvSpPr>
            <a:spLocks noGrp="1"/>
          </p:cNvSpPr>
          <p:nvPr>
            <p:ph sz="half" idx="8" hasCustomPrompt="1"/>
          </p:nvPr>
        </p:nvSpPr>
        <p:spPr>
          <a:xfrm>
            <a:off x="82224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128">
          <p15:clr>
            <a:srgbClr val="FBAE40"/>
          </p15:clr>
        </p15:guide>
        <p15:guide id="2" pos="67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89">
          <p15:clr>
            <a:srgbClr val="FBAE40"/>
          </p15:clr>
        </p15:guide>
        <p15:guide id="8" orient="horz" pos="2113">
          <p15:clr>
            <a:srgbClr val="FBAE40"/>
          </p15:clr>
        </p15:guide>
        <p15:guide id="9" orient="horz" pos="2192">
          <p15:clr>
            <a:srgbClr val="FBAE40"/>
          </p15:clr>
        </p15:guide>
        <p15:guide id="10" pos="1731">
          <p15:clr>
            <a:srgbClr val="FBAE40"/>
          </p15:clr>
        </p15:guide>
        <p15:guide id="11" pos="1810">
          <p15:clr>
            <a:srgbClr val="FBAE40"/>
          </p15:clr>
        </p15:guide>
        <p15:guide id="12" pos="3416">
          <p15:clr>
            <a:srgbClr val="FBAE40"/>
          </p15:clr>
        </p15:guide>
        <p15:guide id="13" pos="3497">
          <p15:clr>
            <a:srgbClr val="FBAE40"/>
          </p15:clr>
        </p15:guide>
        <p15:guide id="14" pos="5098">
          <p15:clr>
            <a:srgbClr val="FBAE40"/>
          </p15:clr>
        </p15:guide>
        <p15:guide id="15" pos="517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vertical " userDrawn="1">
  <p:cSld name="Title vertical 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 descr="fit@hcmus · GitHub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40495" y="5589158"/>
            <a:ext cx="1092317" cy="450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88" y="-1"/>
            <a:ext cx="2709247" cy="617061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89593" y="1152144"/>
            <a:ext cx="7132831" cy="2044365"/>
          </a:xfrm>
          <a:ln w="0">
            <a:noFill/>
          </a:ln>
          <a:effectLst/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Presentation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5C2B86F-C1CA-4E64-9221-A99B4E89D289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3289593" y="3327191"/>
            <a:ext cx="7132831" cy="125436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noProof="1"/>
              <a:t>Name, Department, Date</a:t>
            </a: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2070">
          <p15:clr>
            <a:srgbClr val="FBAE40"/>
          </p15:clr>
        </p15:guide>
        <p15:guide id="2" pos="6566">
          <p15:clr>
            <a:srgbClr val="FBAE40"/>
          </p15:clr>
        </p15:guide>
        <p15:guide id="3" orient="horz" pos="2093">
          <p15:clr>
            <a:srgbClr val="FBAE40"/>
          </p15:clr>
        </p15:guide>
        <p15:guide id="4" orient="horz" pos="2014">
          <p15:clr>
            <a:srgbClr val="FBAE40"/>
          </p15:clr>
        </p15:guide>
        <p15:guide id="5" orient="horz" pos="347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eadline only " userDrawn="1">
  <p:cSld name="Headline only 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sldNum" idx="12"/>
          </p:nvPr>
        </p:nvSpPr>
        <p:spPr>
          <a:xfrm>
            <a:off x="205200" y="5666400"/>
            <a:ext cx="288290" cy="41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138" name="Google Shape;138;p20" descr="fit@hcmus · GitHub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20242" y="5471257"/>
            <a:ext cx="1695408" cy="69935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hapter_titleonly"/>
          <p:cNvSpPr>
            <a:spLocks noGrp="1"/>
          </p:cNvSpPr>
          <p:nvPr>
            <p:ph type="body" sz="quarter" idx="15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endParaRPr lang="en-US" noProof="1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5CC74776-286D-45CF-B42A-A491ED08B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00" y="648000"/>
            <a:ext cx="10558800" cy="3888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128">
          <p15:clr>
            <a:srgbClr val="FBAE40"/>
          </p15:clr>
        </p15:guide>
        <p15:guide id="2" pos="67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8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slide " type="blank">
  <p:cSld name="BLANK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/>
          <p:nvPr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775" rIns="0" bIns="0" anchor="t" anchorCtr="0">
            <a:normAutofit/>
          </a:bodyPr>
          <a:lstStyle/>
          <a:p>
            <a:pPr marL="0" marR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55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41" name="Google Shape;141;p21" descr="fit@hcmus · GitHub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40495" y="5589158"/>
            <a:ext cx="1092317" cy="450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28">
          <p15:clr>
            <a:srgbClr val="FBAE40"/>
          </p15:clr>
        </p15:guide>
        <p15:guide id="2" pos="67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8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pter horizontal " userDrawn="1">
  <p:cSld name="Chapter horizontal 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Google Shape;28;p4" descr="fit@hcmus · GitHub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40495" y="5605342"/>
            <a:ext cx="1092317" cy="45058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7200" y="2602896"/>
            <a:ext cx="9268637" cy="2892602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 smtClean="0"/>
              <a:t>Chapter title</a:t>
            </a:r>
            <a:endParaRPr lang="en-US" noProof="1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9EAE105-4DC3-4775-A78C-B758C32ACF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5781" y="98"/>
            <a:ext cx="2207942" cy="2055600"/>
          </a:xfrm>
        </p:spPr>
        <p:txBody>
          <a:bodyPr bIns="72000" anchor="ctr"/>
          <a:lstStyle>
            <a:lvl1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15000" b="1" kern="0" baseline="0">
                <a:solidFill>
                  <a:schemeClr val="bg1"/>
                </a:solidFill>
              </a:defRPr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/>
              <a:t>00</a:t>
            </a: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342">
          <p15:clr>
            <a:srgbClr val="FBAE40"/>
          </p15:clr>
        </p15:guide>
        <p15:guide id="2" pos="6185">
          <p15:clr>
            <a:srgbClr val="FBAE40"/>
          </p15:clr>
        </p15:guide>
        <p15:guide id="3" orient="horz" pos="1639">
          <p15:clr>
            <a:srgbClr val="FBAE40"/>
          </p15:clr>
        </p15:guide>
        <p15:guide id="4" orient="horz" pos="346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pter vertical " userDrawn="1">
  <p:cSld name="Chapter vertical 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-1" y="99"/>
            <a:ext cx="2739600" cy="6170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5" descr="fit@hcmus · GitHub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40495" y="5589158"/>
            <a:ext cx="1092317" cy="45058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9831" y="1200075"/>
            <a:ext cx="7072741" cy="3142785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 smtClean="0"/>
              <a:t>Chapter title</a:t>
            </a:r>
            <a:endParaRPr lang="en-US" noProof="1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9EAE105-4DC3-4775-A78C-B758C32ACF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4400" y="99"/>
            <a:ext cx="2207942" cy="2055600"/>
          </a:xfrm>
        </p:spPr>
        <p:txBody>
          <a:bodyPr bIns="72000" anchor="ctr"/>
          <a:lstStyle>
            <a:lvl1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15000" b="1" kern="0" baseline="0">
                <a:solidFill>
                  <a:schemeClr val="bg1"/>
                </a:solidFill>
              </a:defRPr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/>
              <a:t>00</a:t>
            </a: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2064">
          <p15:clr>
            <a:srgbClr val="FBAE40"/>
          </p15:clr>
        </p15:guide>
        <p15:guide id="2" pos="6524">
          <p15:clr>
            <a:srgbClr val="FBAE40"/>
          </p15:clr>
        </p15:guide>
        <p15:guide id="3" orient="horz" pos="754">
          <p15:clr>
            <a:srgbClr val="FBAE40"/>
          </p15:clr>
        </p15:guide>
        <p15:guide id="4" orient="horz" pos="2738">
          <p15:clr>
            <a:srgbClr val="FBAE40"/>
          </p15:clr>
        </p15:guide>
        <p15:guide id="5" pos="29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ull picture without text " userDrawn="1">
  <p:cSld name="Full picture without text 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6" descr="fit@hcmus · GitHub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40495" y="5589158"/>
            <a:ext cx="1092317" cy="45058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5536800"/>
          </a:xfr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Insert photo</a:t>
            </a: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48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ull picture with text " userDrawn="1">
  <p:cSld name="Full picture with text 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7" descr="fit@hcmus · GitHub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40495" y="5589158"/>
            <a:ext cx="1092317" cy="45058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E3AE72B7-66D7-4755-9A92-9BAA3A80886F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5536800"/>
          </a:xfr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Insert photo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346B548-69AA-497B-BD64-E14E4F9EA5F6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406800" y="1036800"/>
            <a:ext cx="3780000" cy="2484000"/>
          </a:xfrm>
          <a:solidFill>
            <a:schemeClr val="bg1"/>
          </a:solidFill>
        </p:spPr>
        <p:txBody>
          <a:bodyPr lIns="252000" tIns="216000" rIns="252000" bIns="21600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Text</a:t>
            </a: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48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plit horizontal " userDrawn="1">
  <p:cSld name="Split horizontal 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8" descr="fit@hcmus · GitHub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40495" y="5589158"/>
            <a:ext cx="1092317" cy="45058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3085200"/>
          </a:xfr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Insert photo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90CB4FC-C276-4DB5-A6E3-49DD9BC66B63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205199" y="3495705"/>
            <a:ext cx="10558800" cy="2041094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Text</a:t>
            </a: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128">
          <p15:clr>
            <a:srgbClr val="FBAE40"/>
          </p15:clr>
        </p15:guide>
        <p15:guide id="2" pos="6784">
          <p15:clr>
            <a:srgbClr val="FBAE40"/>
          </p15:clr>
        </p15:guide>
        <p15:guide id="3" orient="horz" pos="1949">
          <p15:clr>
            <a:srgbClr val="FBAE40"/>
          </p15:clr>
        </p15:guide>
        <p15:guide id="4" orient="horz" pos="3489">
          <p15:clr>
            <a:srgbClr val="FBAE40"/>
          </p15:clr>
        </p15:guide>
        <p15:guide id="5" orient="horz" pos="220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plit vertical " userDrawn="1">
  <p:cSld name="Split vertical 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9" descr="fit@hcmus · GitHub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40495" y="5589158"/>
            <a:ext cx="1092317" cy="45058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486400" cy="6170400"/>
          </a:xfr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Insert photo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6647D1E-89E9-4244-B52F-555902731C7A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5895302" y="410492"/>
            <a:ext cx="4596486" cy="5126308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Text</a:t>
            </a: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3456">
          <p15:clr>
            <a:srgbClr val="FBAE40"/>
          </p15:clr>
        </p15:guide>
        <p15:guide id="2" pos="6609">
          <p15:clr>
            <a:srgbClr val="FBAE40"/>
          </p15:clr>
        </p15:guide>
        <p15:guide id="3" orient="horz" pos="257">
          <p15:clr>
            <a:srgbClr val="FBAE40"/>
          </p15:clr>
        </p15:guide>
        <p15:guide id="4" orient="horz" pos="3489">
          <p15:clr>
            <a:srgbClr val="FBAE40"/>
          </p15:clr>
        </p15:guide>
        <p15:guide id="5" pos="3713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verse vertical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7;p9"/>
          <p:cNvSpPr txBox="1">
            <a:spLocks noGrp="1"/>
          </p:cNvSpPr>
          <p:nvPr>
            <p:ph type="body" idx="1" hasCustomPrompt="1"/>
          </p:nvPr>
        </p:nvSpPr>
        <p:spPr>
          <a:xfrm>
            <a:off x="634875" y="478810"/>
            <a:ext cx="4596486" cy="5126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1pPr>
            <a:lvl2pPr marL="914400" lvl="1" indent="-228600" algn="l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2pPr>
            <a:lvl3pPr marL="1371600" lvl="2" indent="-228600" algn="l">
              <a:lnSpc>
                <a:spcPct val="102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3pPr>
            <a:lvl4pPr marL="1828800" lvl="3" indent="-228600" algn="l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/>
            </a:lvl4pPr>
            <a:lvl5pPr marL="2286000" lvl="4" indent="-228600" algn="l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/>
            </a:lvl5pPr>
            <a:lvl6pPr marL="2743200" lvl="5" indent="-342900" algn="l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‒"/>
              <a:defRPr/>
            </a:lvl6pPr>
            <a:lvl7pPr marL="3200400" lvl="6" indent="-342900" algn="l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‒"/>
              <a:defRPr/>
            </a:lvl7pPr>
            <a:lvl8pPr marL="3657600" lvl="7" indent="-342900" algn="l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‒"/>
              <a:defRPr/>
            </a:lvl8pPr>
            <a:lvl9pPr marL="4114800" lvl="8" indent="-342900" algn="l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‒"/>
              <a:defRPr/>
            </a:lvl9pPr>
          </a:lstStyle>
          <a:p>
            <a:pPr lvl="0"/>
            <a:r>
              <a:rPr lang="en-US" noProof="1" smtClean="0"/>
              <a:t>Add Text</a:t>
            </a:r>
            <a:endParaRPr lang="en-US" noProof="1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43549" y="478810"/>
            <a:ext cx="4953001" cy="5126308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Insert photo</a:t>
            </a:r>
          </a:p>
        </p:txBody>
      </p:sp>
    </p:spTree>
    <p:extLst>
      <p:ext uri="{BB962C8B-B14F-4D97-AF65-F5344CB8AC3E}">
        <p14:creationId xmlns:p14="http://schemas.microsoft.com/office/powerpoint/2010/main" val="443251630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205200" y="648000"/>
            <a:ext cx="1055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noProof="1" smtClean="0"/>
              <a:t>Add Slide Title</a:t>
            </a:r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205200" y="1296000"/>
            <a:ext cx="10558800" cy="42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−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2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1150" algn="l" rtl="0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‒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1150" algn="l" rtl="0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‒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1150" algn="l" rtl="0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‒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1150" algn="l" rtl="0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‒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1150" algn="l" rtl="0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‒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1150" algn="l" rtl="0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‒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 noProof="1"/>
          </a:p>
        </p:txBody>
      </p:sp>
      <p:pic>
        <p:nvPicPr>
          <p:cNvPr id="12" name="Google Shape;12;p1" descr="fit@hcmus · GitHub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9740495" y="5589158"/>
            <a:ext cx="1092317" cy="45058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z="2400"/>
              <a:t>The Future of AI in Healthcare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sz="quarter"/>
          </p:nvPr>
        </p:nvSpPr>
        <p:spPr/>
        <p:txBody>
          <a:bodyPr/>
          <a:lstStyle/>
          <a:p>
            <a:r>
              <a:rPr sz="1800"/>
              <a:t>Presenter: [Your Name]</a:t>
            </a:r>
          </a:p>
          <a:p>
            <a:r>
              <a:rPr sz="1800"/>
              <a:t>Date: [Date]</a:t>
            </a:r>
          </a:p>
          <a:p>
            <a:r>
              <a:rPr sz="1800"/>
              <a:t>Affiliation: [Your Organization]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pPr>
              <a:defRPr/>
            </a:pPr>
            <a:r>
              <a:t>AI in Administrative Tasks &amp; Remote Patient Monitoring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t>AI in Administrative Tasks &amp; Remote Patient Monitoring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>
              <a:defRPr/>
            </a:pPr>
            <a:r>
              <a:t>AI in Administrative Tasks:</a:t>
            </a:r>
          </a:p>
          <a:p>
            <a:pPr>
              <a:defRPr/>
            </a:pPr>
            <a:r>
              <a:t>   - Automating billing and coding processes.</a:t>
            </a:r>
          </a:p>
          <a:p>
            <a:pPr>
              <a:defRPr/>
            </a:pPr>
            <a:r>
              <a:t>   - Streamlining appointment scheduling.</a:t>
            </a:r>
          </a:p>
          <a:p>
            <a:pPr>
              <a:defRPr/>
            </a:pPr>
            <a:r>
              <a:t>   - Reducing administrative overhead.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>
              <a:defRPr/>
            </a:pPr>
            <a:r>
              <a:t>AI in Remote Patient Monitoring:</a:t>
            </a:r>
          </a:p>
          <a:p>
            <a:pPr>
              <a:defRPr/>
            </a:pPr>
            <a:r>
              <a:t>   - Wearable sensors for continuous health monitoring.</a:t>
            </a:r>
          </a:p>
          <a:p>
            <a:pPr>
              <a:defRPr/>
            </a:pPr>
            <a:r>
              <a:t>   - Early detection of health issues through AI algorithms.</a:t>
            </a:r>
          </a:p>
          <a:p>
            <a:pPr>
              <a:defRPr/>
            </a:pPr>
            <a:r>
              <a:t>   - Improved patient outcomes and reduced hospital readmissions.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pPr>
              <a:defRPr/>
            </a:pPr>
            <a:r>
              <a:t>Future Trends and Potential Impact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t>05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image.jpg"/>
          <p:cNvPicPr>
            <a:picLocks noGrp="1" noChangeAspect="1"/>
          </p:cNvPicPr>
          <p:nvPr>
            <p:ph type="pic" idx="1" sz="quarter"/>
          </p:nvPr>
        </p:nvPicPr>
        <p:blipFill>
          <a:blip r:embed="rId2"/>
          <a:srcRect t="0" b="0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idx="2" sz="quarter"/>
          </p:nvPr>
        </p:nvSpPr>
        <p:spPr/>
        <p:txBody>
          <a:bodyPr/>
          <a:lstStyle/>
          <a:p>
            <a:pPr>
              <a:defRPr/>
            </a:pPr>
            <a:r>
              <a:t>AI-Powered Robotic Surgery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image.jpg"/>
          <p:cNvPicPr>
            <a:picLocks noGrp="1" noChangeAspect="1"/>
          </p:cNvPicPr>
          <p:nvPr>
            <p:ph type="pic" idx="1" sz="quarter"/>
          </p:nvPr>
        </p:nvPicPr>
        <p:blipFill>
          <a:blip r:embed="rId2"/>
          <a:srcRect t="0" b="0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idx="2" sz="quarter"/>
          </p:nvPr>
        </p:nvSpPr>
        <p:spPr/>
        <p:txBody>
          <a:bodyPr/>
          <a:lstStyle/>
          <a:p>
            <a:pPr>
              <a:defRPr/>
            </a:pPr>
            <a:r>
              <a:t>AI-Driven Virtual Assistants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pPr>
              <a:defRPr/>
            </a:pPr>
            <a:r>
              <a:t>Predictive Analytics &amp; Mental Healthcare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t>Predictive Analytics &amp; Mental Healthcare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>
              <a:defRPr/>
            </a:pPr>
            <a:r>
              <a:t>Predictive analytics for disease outbreaks: Forecasting and managing epidemics and pandemics using AI.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3" sz="half"/>
          </p:nvPr>
        </p:nvSpPr>
        <p:spPr/>
        <p:txBody>
          <a:bodyPr/>
          <a:lstStyle/>
          <a:p>
            <a:pPr>
              <a:defRPr/>
            </a:pPr>
            <a:r>
              <a:t>AI in mental healthcare: Accessible and personalized mental health support through chatbots and virtual therapists.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5" sz="half"/>
          </p:nvPr>
        </p:nvSpPr>
        <p:spPr/>
        <p:txBody>
          <a:bodyPr/>
          <a:lstStyle/>
          <a:p>
            <a:pPr>
              <a:defRPr/>
            </a:pPr>
            <a:r>
              <a:t>The Metaverse and AI in Healthcare: Immersive technologies for training, therapy, and patient engagement.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>
              <a:defRPr/>
            </a:pPr>
          </a:p>
        </p:txBody>
      </p:sp>
      <p:sp>
        <p:nvSpPr>
          <p:cNvPr id="8" name="Content Placeholder 7"/>
          <p:cNvSpPr>
            <a:spLocks noGrp="1"/>
          </p:cNvSpPr>
          <p:nvPr>
            <p:ph idx="4" sz="half"/>
          </p:nvPr>
        </p:nvSpPr>
        <p:spPr/>
        <p:txBody>
          <a:bodyPr/>
          <a:lstStyle/>
          <a:p>
            <a:pPr>
              <a:defRPr/>
            </a:pPr>
          </a:p>
        </p:txBody>
      </p:sp>
      <p:sp>
        <p:nvSpPr>
          <p:cNvPr id="9" name="Content Placeholder 8"/>
          <p:cNvSpPr>
            <a:spLocks noGrp="1"/>
          </p:cNvSpPr>
          <p:nvPr>
            <p:ph idx="6" sz="half"/>
          </p:nvPr>
        </p:nvSpPr>
        <p:spPr/>
        <p:txBody>
          <a:bodyPr/>
          <a:lstStyle/>
          <a:p>
            <a:pPr>
              <a:defRPr/>
            </a:p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pPr>
              <a:defRPr/>
            </a:pPr>
            <a:r>
              <a:t>Challenges and Ethical Considerations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t>06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pPr>
              <a:defRPr/>
            </a:pPr>
            <a:r>
              <a:t>Key Challenges in AI Healthcare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t>Key Challenges in AI Healthcare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 sz="quarter"/>
          </p:nvPr>
        </p:nvSpPr>
        <p:spPr/>
        <p:txBody>
          <a:bodyPr/>
          <a:lstStyle/>
          <a:p>
            <a:pPr>
              <a:defRPr/>
            </a:pPr>
            <a:r>
              <a:t>**Data Privacy and Security:** Protecting patient data is paramount.</a:t>
            </a:r>
          </a:p>
          <a:p>
            <a:pPr>
              <a:defRPr/>
            </a:pPr>
            <a:r>
              <a:t>**Algorithmic Bias and Fairness:** Ensuring equitable outcomes for all.</a:t>
            </a:r>
          </a:p>
          <a:p>
            <a:pPr>
              <a:defRPr/>
            </a:pPr>
            <a:r>
              <a:t>**Explainability and Transparency:** Understanding AI decision-making.</a:t>
            </a:r>
          </a:p>
          <a:p>
            <a:pPr>
              <a:defRPr/>
            </a:pPr>
            <a:r>
              <a:t>**Regulatory Frameworks and Governance:** Establishing clear guidelines.</a:t>
            </a:r>
          </a:p>
          <a:p>
            <a:pPr>
              <a:defRPr/>
            </a:pPr>
            <a:r>
              <a:t>**Human Oversight:** Maintaining human control and accountability.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image.png"/>
          <p:cNvPicPr>
            <a:picLocks noGrp="1" noChangeAspect="1"/>
          </p:cNvPicPr>
          <p:nvPr>
            <p:ph type="pic" idx="1" sz="quarter"/>
          </p:nvPr>
        </p:nvPicPr>
        <p:blipFill>
          <a:blip r:embed="rId2"/>
          <a:srcRect t="18" b="18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idx="2" sz="quarter"/>
          </p:nvPr>
        </p:nvSpPr>
        <p:spPr/>
        <p:txBody>
          <a:bodyPr/>
          <a:lstStyle/>
          <a:p>
            <a:pPr>
              <a:defRPr/>
            </a:pPr>
            <a:r>
              <a:t>Ethical AI Development Lifecycle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t>Key Takeaways: AI in Healthcare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sz="quarter"/>
          </p:nvPr>
        </p:nvSpPr>
        <p:spPr/>
        <p:txBody>
          <a:bodyPr/>
          <a:lstStyle/>
          <a:p>
            <a:pPr>
              <a:defRPr/>
            </a:pPr>
            <a:r>
              <a:t>AI improves diagnostics, treatment, and patient care.</a:t>
            </a:r>
          </a:p>
          <a:p>
            <a:pPr>
              <a:defRPr/>
            </a:pPr>
            <a:r>
              <a:t>Current applications show value in imaging and drug discovery.</a:t>
            </a:r>
          </a:p>
          <a:p>
            <a:pPr>
              <a:defRPr/>
            </a:pPr>
            <a:r>
              <a:t>Address data privacy, bias, and ethical considerations.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t>Embracing the Future Responsibly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sz="quarter"/>
          </p:nvPr>
        </p:nvSpPr>
        <p:spPr/>
        <p:txBody>
          <a:bodyPr/>
          <a:lstStyle/>
          <a:p>
            <a:pPr>
              <a:defRPr/>
            </a:pPr>
            <a:r>
              <a:t>Foster collaboration and prioritize ethical considerations.</a:t>
            </a:r>
          </a:p>
          <a:p>
            <a:pPr>
              <a:defRPr/>
            </a:pPr>
            <a:r>
              <a:t>Invest in training to equip healthcare professionals.</a:t>
            </a:r>
          </a:p>
          <a:p>
            <a:pPr>
              <a:defRPr/>
            </a:pPr>
            <a:r>
              <a:t>Embrace AI responsibly to improve patient outcomes.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t>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sz="quarter"/>
          </p:nvPr>
        </p:nvSpPr>
        <p:spPr/>
        <p:txBody>
          <a:bodyPr/>
          <a:lstStyle/>
          <a:p>
            <a:pPr>
              <a:defRPr/>
            </a:pPr>
            <a:r>
              <a:t>Introduction to AI in Healthcare</a:t>
            </a:r>
          </a:p>
          <a:p>
            <a:pPr>
              <a:defRPr/>
            </a:pPr>
            <a:r>
              <a:t>Current Applications of AI in Healthcare</a:t>
            </a:r>
          </a:p>
          <a:p>
            <a:pPr>
              <a:defRPr/>
            </a:pPr>
            <a:r>
              <a:t>Future Trends and Potential Impact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t>Q&amp;A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sz="quarter"/>
          </p:nvPr>
        </p:nvSpPr>
        <p:spPr/>
        <p:txBody>
          <a:bodyPr/>
          <a:lstStyle/>
          <a:p>
            <a:pPr>
              <a:defRPr/>
            </a:pPr>
            <a:r>
              <a:t>Open questions. Happy to address any topics.</a:t>
            </a:r>
          </a:p>
          <a:p>
            <a:pPr>
              <a:defRPr/>
            </a:pPr>
            <a:r>
              <a:t>Contact: [Your Name], [Your Email]</a:t>
            </a:r>
          </a:p>
          <a:p>
            <a:pPr>
              <a:defRPr/>
            </a:pPr>
            <a:r>
              <a:t>[Your LinkedIn Profile (Optional)]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t>Q&amp;A - Continued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sz="quarter"/>
          </p:nvPr>
        </p:nvSpPr>
        <p:spPr/>
        <p:txBody>
          <a:bodyPr/>
          <a:lstStyle/>
          <a:p>
            <a:pPr>
              <a:defRPr/>
            </a:pPr>
            <a:r>
              <a:t>Thank you for your questions, we'll continue addressing them.</a:t>
            </a:r>
          </a:p>
          <a:p>
            <a:pPr>
              <a:defRPr/>
            </a:pPr>
            <a:r>
              <a:t>Reach out via email or LinkedIn if we run out of time.</a:t>
            </a:r>
          </a:p>
          <a:p>
            <a:pPr>
              <a:defRPr/>
            </a:pPr>
            <a:r>
              <a:t>Additional resources are on our website (link in next slide).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pPr>
              <a:defRPr/>
            </a:pPr>
            <a:r>
              <a:t>Introduction to AI in Healthcare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pPr>
              <a:defRPr/>
            </a:pPr>
            <a:r>
              <a:t>What is Artificial Intelligence (AI)?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t>What is Artificial Intelligence (AI)?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 sz="quarter"/>
          </p:nvPr>
        </p:nvSpPr>
        <p:spPr/>
        <p:txBody>
          <a:bodyPr/>
          <a:lstStyle/>
          <a:p>
            <a:pPr>
              <a:defRPr/>
            </a:pPr>
            <a:r>
              <a:t>Artificial Intelligence (AI): Simulation of human intelligence processes by machines.</a:t>
            </a:r>
          </a:p>
          <a:p>
            <a:pPr>
              <a:defRPr/>
            </a:pPr>
            <a:r>
              <a:t>Key Concepts:</a:t>
            </a:r>
          </a:p>
          <a:p>
            <a:pPr>
              <a:defRPr/>
            </a:pPr>
            <a:r>
              <a:t>  *  Machine Learning (ML): Algorithms that learn from data without explicit programming.</a:t>
            </a:r>
          </a:p>
          <a:p>
            <a:pPr>
              <a:defRPr/>
            </a:pPr>
            <a:r>
              <a:t>  *  Deep Learning (DL): ML with artificial neural networks to analyze complex data.</a:t>
            </a:r>
          </a:p>
          <a:p>
            <a:pPr>
              <a:defRPr/>
            </a:pPr>
            <a:r>
              <a:t>  *  Natural Language Processing (NLP): Enabling computers to understand and process human language.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Picture Placeholder 1"/>
          <p:cNvSpPr>
            <a:spLocks noGrp="1"/>
          </p:cNvSpPr>
          <p:nvPr>
            <p:ph type="pic" idx="1" sz="quarter"/>
          </p:nvPr>
        </p:nvSpPr>
        <p:spPr/>
        <p:txBody>
          <a:bodyPr/>
          <a:p>
            <a:pPr>
              <a:defRPr/>
            </a:pPr>
          </a:p>
        </p:txBody>
      </p:sp>
      <p:sp>
        <p:nvSpPr>
          <p:cNvPr id="3" name="Text Placeholder 2"/>
          <p:cNvSpPr>
            <a:spLocks noGrp="1"/>
          </p:cNvSpPr>
          <p:nvPr>
            <p:ph type="body" idx="2" sz="quarter"/>
          </p:nvPr>
        </p:nvSpPr>
        <p:spPr/>
        <p:txBody>
          <a:bodyPr/>
          <a:lstStyle/>
          <a:p>
            <a:pPr>
              <a:defRPr/>
            </a:pPr>
            <a:r>
              <a:t>Why AI in Healthcare?</a:t>
            </a:r>
          </a:p>
          <a:p>
            <a:pPr>
              <a:defRPr/>
            </a:pPr>
            <a:r>
              <a:t>Addressing Critical Challenges:</a:t>
            </a:r>
          </a:p>
          <a:p>
            <a:pPr>
              <a:defRPr/>
            </a:pPr>
            <a:r>
              <a:t>* Rising Healthcare Costs: AI</a:t>
            </a:r>
          </a:p>
          <a:p>
            <a:pPr>
              <a:defRPr/>
            </a:pPr>
            <a:r>
              <a:t>can automate tasks, improve</a:t>
            </a:r>
          </a:p>
          <a:p>
            <a:pPr>
              <a:defRPr/>
            </a:pPr>
            <a:r>
              <a:t>efficiency, and reduce errors.</a:t>
            </a:r>
          </a:p>
          <a:p>
            <a:pPr>
              <a:defRPr/>
            </a:pPr>
            <a:r>
              <a:t>* Aging Populations: AI can</a:t>
            </a:r>
          </a:p>
          <a:p>
            <a:pPr>
              <a:defRPr/>
            </a:pPr>
            <a:r>
              <a:t>assist with remote monitoring,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pPr>
              <a:defRPr/>
            </a:pPr>
            <a:r>
              <a:t>Current Applications of AI in Healthcare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t>04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image.pn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l="3" r="3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idx="2" sz="quarter"/>
          </p:nvPr>
        </p:nvSpPr>
        <p:spPr/>
        <p:txBody>
          <a:bodyPr/>
          <a:lstStyle/>
          <a:p>
            <a:pPr>
              <a:defRPr/>
            </a:pPr>
            <a:r>
              <a:t>AI in Diagnostics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Picture Placeholder 1"/>
          <p:cNvSpPr>
            <a:spLocks noGrp="1"/>
          </p:cNvSpPr>
          <p:nvPr>
            <p:ph type="pic" idx="10" sz="quarter"/>
          </p:nvPr>
        </p:nvSpPr>
        <p:spPr/>
        <p:txBody>
          <a:bodyPr/>
          <a:p>
            <a:pPr>
              <a:defRPr/>
            </a:pPr>
          </a:p>
        </p:txBody>
      </p:sp>
      <p:sp>
        <p:nvSpPr>
          <p:cNvPr id="3" name="Text Placeholder 2"/>
          <p:cNvSpPr>
            <a:spLocks noGrp="1"/>
          </p:cNvSpPr>
          <p:nvPr>
            <p:ph type="body" idx="2" sz="quarter"/>
          </p:nvPr>
        </p:nvSpPr>
        <p:spPr/>
        <p:txBody>
          <a:bodyPr/>
          <a:lstStyle/>
          <a:p>
            <a:pPr>
              <a:defRPr/>
            </a:pPr>
            <a:r>
              <a:t>AI in Drug Discovery and Development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image.jp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l="46" r="46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idx="2" sz="quarter"/>
          </p:nvPr>
        </p:nvSpPr>
        <p:spPr/>
        <p:txBody>
          <a:bodyPr/>
          <a:lstStyle/>
          <a:p>
            <a:pPr>
              <a:defRPr/>
            </a:pPr>
            <a:r>
              <a:t>AI in Personalized Medicine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osch 2024">
  <a:themeElements>
    <a:clrScheme name="Bosch Blau">
      <a:dk1>
        <a:srgbClr val="000000"/>
      </a:dk1>
      <a:lt1>
        <a:srgbClr val="FFFFFF"/>
      </a:lt1>
      <a:dk2>
        <a:srgbClr val="424C58"/>
      </a:dk2>
      <a:lt2>
        <a:srgbClr val="B2B3B5"/>
      </a:lt2>
      <a:accent1>
        <a:srgbClr val="007BC0"/>
      </a:accent1>
      <a:accent2>
        <a:srgbClr val="004975"/>
      </a:accent2>
      <a:accent3>
        <a:srgbClr val="007BC0"/>
      </a:accent3>
      <a:accent4>
        <a:srgbClr val="004975"/>
      </a:accent4>
      <a:accent5>
        <a:srgbClr val="007BC0"/>
      </a:accent5>
      <a:accent6>
        <a:srgbClr val="004975"/>
      </a:accent6>
      <a:hlink>
        <a:srgbClr val="738CB4"/>
      </a:hlink>
      <a:folHlink>
        <a:srgbClr val="B0BB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</TotalTime>
  <Words>0</Words>
  <Application>Microsoft Office PowerPoint</Application>
  <PresentationFormat>Custom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Noto Sans Symbols</vt:lpstr>
      <vt:lpstr>Bosch 2024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FIXED-TERM Do Van Tu (MS/EMC-TM-XC)</dc:creator>
  <cp:lastModifiedBy>admin</cp:lastModifiedBy>
  <cp:revision>12</cp:revision>
  <dcterms:created xsi:type="dcterms:W3CDTF">2025-02-13T11:00:48Z</dcterms:created>
  <dcterms:modified xsi:type="dcterms:W3CDTF">2025-07-08T10:18:43Z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ttachmentremark">
    <vt:lpwstr>$attachmentremark$</vt:lpwstr>
  </property>
  <property fmtid="{D5CDD505-2E9C-101B-9397-08002B2CF9AE}" pid="3" name="confidentiality">
    <vt:lpwstr>$confidentiality_internal$</vt:lpwstr>
  </property>
  <property fmtid="{D5CDD505-2E9C-101B-9397-08002B2CF9AE}" pid="4" name="copyright">
    <vt:lpwstr>$copyright$</vt:lpwstr>
  </property>
  <property fmtid="{D5CDD505-2E9C-101B-9397-08002B2CF9AE}" pid="5" name="dateformat">
    <vt:lpwstr>$dateformat$</vt:lpwstr>
  </property>
  <property fmtid="{D5CDD505-2E9C-101B-9397-08002B2CF9AE}" pid="6" name="businessunit">
    <vt:lpwstr>$businessunit$</vt:lpwstr>
  </property>
  <property fmtid="{D5CDD505-2E9C-101B-9397-08002B2CF9AE}" pid="7" name="repositoryremark">
    <vt:lpwstr>$repositoryremark$</vt:lpwstr>
  </property>
</Properties>
</file>